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4" r:id="rId2"/>
    <p:sldId id="535" r:id="rId3"/>
    <p:sldId id="285" r:id="rId4"/>
    <p:sldId id="546" r:id="rId5"/>
    <p:sldId id="268" r:id="rId6"/>
    <p:sldId id="536" r:id="rId7"/>
    <p:sldId id="537" r:id="rId8"/>
    <p:sldId id="551" r:id="rId9"/>
    <p:sldId id="552" r:id="rId10"/>
    <p:sldId id="553" r:id="rId11"/>
    <p:sldId id="555" r:id="rId12"/>
    <p:sldId id="538" r:id="rId13"/>
    <p:sldId id="539" r:id="rId14"/>
    <p:sldId id="544" r:id="rId15"/>
    <p:sldId id="543" r:id="rId16"/>
    <p:sldId id="556" r:id="rId17"/>
    <p:sldId id="541" r:id="rId18"/>
    <p:sldId id="545" r:id="rId19"/>
    <p:sldId id="549" r:id="rId20"/>
    <p:sldId id="550" r:id="rId21"/>
    <p:sldId id="563" r:id="rId22"/>
    <p:sldId id="547" r:id="rId23"/>
    <p:sldId id="559" r:id="rId24"/>
    <p:sldId id="560" r:id="rId25"/>
    <p:sldId id="557" r:id="rId26"/>
    <p:sldId id="561" r:id="rId27"/>
    <p:sldId id="562" r:id="rId28"/>
    <p:sldId id="5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84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/>
            </a:br>
            <a:r>
              <a:rPr lang="en-US" sz="4800"/>
              <a:t>10-Soft </a:t>
            </a:r>
            <a:r>
              <a:rPr lang="en-US" sz="4800" dirty="0"/>
              <a:t>margin discrimination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7194886" y="2253017"/>
            <a:ext cx="438562" cy="1486830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6" y="3213975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6" y="288157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6" y="2568468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6" y="226665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896679" y="4256502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1)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817941" y="4256502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523202" y="4236148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1)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6348" y="224609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0749" y="2246098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6757" y="2246098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6906" y="2246097"/>
            <a:ext cx="347368" cy="14556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7E1CEF9-B764-884C-9C62-E28FDC19BED6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32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0355" y="2217712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7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C01E7-05E0-0D4E-AB1B-5B6B97F5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61"/>
            <a:ext cx="9200335" cy="56987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5CEF33-92C7-1048-9161-47EF3C8CF2E9}"/>
              </a:ext>
            </a:extLst>
          </p:cNvPr>
          <p:cNvCxnSpPr>
            <a:cxnSpLocks/>
          </p:cNvCxnSpPr>
          <p:nvPr/>
        </p:nvCxnSpPr>
        <p:spPr>
          <a:xfrm flipV="1">
            <a:off x="4290989" y="1027906"/>
            <a:ext cx="1376854" cy="49398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00AAF3-FED3-4040-8AE9-6BAC67180806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379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thick line is the linear regression line.</a:t>
            </a:r>
          </a:p>
          <a:p>
            <a:endParaRPr lang="en-US" dirty="0"/>
          </a:p>
          <a:p>
            <a:r>
              <a:rPr lang="en-US" dirty="0"/>
              <a:t>The red line makes only 1 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9040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perfectly separable features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2816770" y="460353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2075789" y="531298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88430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222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“Maximum margin” threshold maximizes the sum of the minimum distances to the decision boundary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430107" y="371015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6B8B6-C32A-654B-AE2B-42530581F7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1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731170" y="436704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3731170" y="521138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325004" y="435653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D0F09-0EFC-8143-9634-8838793E6391}"/>
              </a:ext>
            </a:extLst>
          </p:cNvPr>
          <p:cNvCxnSpPr>
            <a:cxnSpLocks/>
          </p:cNvCxnSpPr>
          <p:nvPr/>
        </p:nvCxnSpPr>
        <p:spPr>
          <a:xfrm flipV="1">
            <a:off x="4614038" y="435653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4116E4-9A1C-9D42-A89D-7CAD9B2108CC}"/>
              </a:ext>
            </a:extLst>
          </p:cNvPr>
          <p:cNvCxnSpPr>
            <a:cxnSpLocks/>
          </p:cNvCxnSpPr>
          <p:nvPr/>
        </p:nvCxnSpPr>
        <p:spPr>
          <a:xfrm flipV="1">
            <a:off x="4892563" y="436704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1FB248-82CF-3F42-9608-486AD3597E05}"/>
              </a:ext>
            </a:extLst>
          </p:cNvPr>
          <p:cNvCxnSpPr>
            <a:cxnSpLocks/>
          </p:cNvCxnSpPr>
          <p:nvPr/>
        </p:nvCxnSpPr>
        <p:spPr>
          <a:xfrm flipV="1">
            <a:off x="5171088" y="4398579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75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222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“Maximum margin” threshold maximizes the sum of the minimum distances to the decision boundary </a:t>
            </a:r>
          </a:p>
          <a:p>
            <a:endParaRPr lang="en-US" sz="2800" dirty="0"/>
          </a:p>
          <a:p>
            <a:r>
              <a:rPr lang="en-US" sz="2800" dirty="0"/>
              <a:t>NOTE: The placement of the decision threshold depends here on just two points, not a sum over all the data.   The correctly classified points have zero weight in computing the threshold.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430107" y="371015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6B8B6-C32A-654B-AE2B-42530581F7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4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vs. many…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166649" y="4122057"/>
            <a:ext cx="8906265" cy="88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3A0077-72A1-1B41-9F93-8D3CEFB763D1}"/>
              </a:ext>
            </a:extLst>
          </p:cNvPr>
          <p:cNvCxnSpPr>
            <a:cxnSpLocks/>
          </p:cNvCxnSpPr>
          <p:nvPr/>
        </p:nvCxnSpPr>
        <p:spPr>
          <a:xfrm>
            <a:off x="1166649" y="4422967"/>
            <a:ext cx="8572437" cy="2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BC0658-F3A4-DC42-8765-1BF441C0BE9C}"/>
              </a:ext>
            </a:extLst>
          </p:cNvPr>
          <p:cNvCxnSpPr>
            <a:cxnSpLocks/>
          </p:cNvCxnSpPr>
          <p:nvPr/>
        </p:nvCxnSpPr>
        <p:spPr>
          <a:xfrm flipV="1">
            <a:off x="1213945" y="38310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1F5BAC-BBCF-2E46-A5B5-4356730D4F2E}"/>
              </a:ext>
            </a:extLst>
          </p:cNvPr>
          <p:cNvCxnSpPr>
            <a:cxnSpLocks/>
          </p:cNvCxnSpPr>
          <p:nvPr/>
        </p:nvCxnSpPr>
        <p:spPr>
          <a:xfrm flipV="1">
            <a:off x="1213945" y="3591911"/>
            <a:ext cx="9149255" cy="157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27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83314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“Maximum margin” doesn’t apply when some points are misclassified… so a compromise was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38A4E9-D023-6145-8651-9AAC2D7AB8A8}"/>
              </a:ext>
            </a:extLst>
          </p:cNvPr>
          <p:cNvSpPr/>
          <p:nvPr/>
        </p:nvSpPr>
        <p:spPr>
          <a:xfrm>
            <a:off x="3727226" y="4205139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723DDB-98D9-B541-A2C9-5DEC928A8BFF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1873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did the engineers come up with?  A fudge factor for the loss function.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D16F1-CB9E-B449-B0F8-48E7A990767F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CCA61-FA6A-E946-AE03-527DC74A3B99}"/>
              </a:ext>
            </a:extLst>
          </p:cNvPr>
          <p:cNvCxnSpPr>
            <a:cxnSpLocks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E58B25-C9C3-644D-8903-3F3DBFE5D7E3}"/>
              </a:ext>
            </a:extLst>
          </p:cNvPr>
          <p:cNvCxnSpPr>
            <a:cxnSpLocks/>
          </p:cNvCxnSpPr>
          <p:nvPr/>
        </p:nvCxnSpPr>
        <p:spPr>
          <a:xfrm flipH="1">
            <a:off x="3136399" y="4827001"/>
            <a:ext cx="2421323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8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paradigm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1" y="2900855"/>
            <a:ext cx="9867035" cy="44312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655306" y="4692346"/>
            <a:ext cx="86308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655306" y="5789673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8104569" y="2364517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9966184" y="5091991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/>
          <p:nvPr/>
        </p:nvCxnSpPr>
        <p:spPr>
          <a:xfrm>
            <a:off x="5123543" y="2216589"/>
            <a:ext cx="2590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</p:spTree>
    <p:extLst>
      <p:ext uri="{BB962C8B-B14F-4D97-AF65-F5344CB8AC3E}">
        <p14:creationId xmlns:p14="http://schemas.microsoft.com/office/powerpoint/2010/main" val="44128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4018414" y="4792173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6032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/>
          <p:nvPr/>
        </p:nvCxnSpPr>
        <p:spPr>
          <a:xfrm>
            <a:off x="5123543" y="2216589"/>
            <a:ext cx="2590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</p:cNvCxnSpPr>
          <p:nvPr/>
        </p:nvCxnSpPr>
        <p:spPr>
          <a:xfrm>
            <a:off x="5105258" y="5164629"/>
            <a:ext cx="1832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</p:spTree>
    <p:extLst>
      <p:ext uri="{BB962C8B-B14F-4D97-AF65-F5344CB8AC3E}">
        <p14:creationId xmlns:p14="http://schemas.microsoft.com/office/powerpoint/2010/main" val="63739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“Maximum margin” doesn’t apply when some points are misclassified… so a compromise was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38A4E9-D023-6145-8651-9AAC2D7AB8A8}"/>
              </a:ext>
            </a:extLst>
          </p:cNvPr>
          <p:cNvSpPr/>
          <p:nvPr/>
        </p:nvSpPr>
        <p:spPr>
          <a:xfrm>
            <a:off x="3675335" y="421990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723DDB-98D9-B541-A2C9-5DEC928A8BFF}"/>
              </a:ext>
            </a:extLst>
          </p:cNvPr>
          <p:cNvSpPr txBox="1">
            <a:spLocks/>
          </p:cNvSpPr>
          <p:nvPr/>
        </p:nvSpPr>
        <p:spPr>
          <a:xfrm>
            <a:off x="117724" y="4677856"/>
            <a:ext cx="12074276" cy="280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did the engineers come up with?  A fudge factor for the loss function.</a:t>
            </a:r>
          </a:p>
          <a:p>
            <a:r>
              <a:rPr lang="en-US" sz="2800" dirty="0"/>
              <a:t>“Margin” is a hyperparameter that defines a band around the decision threshold.</a:t>
            </a:r>
          </a:p>
          <a:p>
            <a:r>
              <a:rPr lang="en-US" sz="2800" dirty="0"/>
              <a:t>Ignore all correctly classified points; </a:t>
            </a:r>
          </a:p>
          <a:p>
            <a:r>
              <a:rPr lang="en-US" sz="2800" dirty="0"/>
              <a:t>Permit but penalize misclassifications within the margin</a:t>
            </a:r>
          </a:p>
          <a:p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D16F1-CB9E-B449-B0F8-48E7A990767F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CCA61-FA6A-E946-AE03-527DC74A3B99}"/>
              </a:ext>
            </a:extLst>
          </p:cNvPr>
          <p:cNvCxnSpPr>
            <a:cxnSpLocks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93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066038" y="3387067"/>
            <a:ext cx="28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6CE2-DCCE-F748-A181-E756E85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66D3A-4F29-524F-8EBB-39F38F27E16D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3A483-8630-5A44-BDD8-4DD6F9809B7C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DF855D-158A-1D49-8476-265E00E4968E}"/>
              </a:ext>
            </a:extLst>
          </p:cNvPr>
          <p:cNvCxnSpPr>
            <a:cxnSpLocks/>
          </p:cNvCxnSpPr>
          <p:nvPr/>
        </p:nvCxnSpPr>
        <p:spPr>
          <a:xfrm flipH="1" flipV="1">
            <a:off x="3387519" y="2869434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B37424-620F-CA4A-96FB-999392FA9A4A}"/>
              </a:ext>
            </a:extLst>
          </p:cNvPr>
          <p:cNvCxnSpPr>
            <a:cxnSpLocks/>
          </p:cNvCxnSpPr>
          <p:nvPr/>
        </p:nvCxnSpPr>
        <p:spPr>
          <a:xfrm flipV="1">
            <a:off x="1195754" y="4282965"/>
            <a:ext cx="2136025" cy="367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6C13D9-8196-8A45-8D52-6FC3A62DCA20}"/>
              </a:ext>
            </a:extLst>
          </p:cNvPr>
          <p:cNvCxnSpPr>
            <a:cxnSpLocks/>
          </p:cNvCxnSpPr>
          <p:nvPr/>
        </p:nvCxnSpPr>
        <p:spPr>
          <a:xfrm flipV="1">
            <a:off x="1429407" y="5582205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F65D2F8-0E99-BB4C-8771-51C89E93F9A6}"/>
              </a:ext>
            </a:extLst>
          </p:cNvPr>
          <p:cNvSpPr/>
          <p:nvPr/>
        </p:nvSpPr>
        <p:spPr>
          <a:xfrm>
            <a:off x="1629103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054D93-6665-1F44-A911-20CF119F073D}"/>
              </a:ext>
            </a:extLst>
          </p:cNvPr>
          <p:cNvSpPr/>
          <p:nvPr/>
        </p:nvSpPr>
        <p:spPr>
          <a:xfrm>
            <a:off x="2737942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04339-A700-9D48-9955-3D41EEF057E5}"/>
              </a:ext>
            </a:extLst>
          </p:cNvPr>
          <p:cNvSpPr/>
          <p:nvPr/>
        </p:nvSpPr>
        <p:spPr>
          <a:xfrm>
            <a:off x="5339255" y="551914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11373-FFDF-ED4F-9B19-189FDAC8F2CE}"/>
              </a:ext>
            </a:extLst>
          </p:cNvPr>
          <p:cNvSpPr/>
          <p:nvPr/>
        </p:nvSpPr>
        <p:spPr>
          <a:xfrm>
            <a:off x="2083674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E9458A-1E39-144E-AB97-E4C90B1F606C}"/>
              </a:ext>
            </a:extLst>
          </p:cNvPr>
          <p:cNvSpPr/>
          <p:nvPr/>
        </p:nvSpPr>
        <p:spPr>
          <a:xfrm>
            <a:off x="3174123" y="555592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3372E-A6B6-B34B-8F8A-18A6ABA81A50}"/>
              </a:ext>
            </a:extLst>
          </p:cNvPr>
          <p:cNvSpPr/>
          <p:nvPr/>
        </p:nvSpPr>
        <p:spPr>
          <a:xfrm>
            <a:off x="5680841" y="552965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049612-6E55-314E-A75C-7911A2D1091B}"/>
              </a:ext>
            </a:extLst>
          </p:cNvPr>
          <p:cNvSpPr/>
          <p:nvPr/>
        </p:nvSpPr>
        <p:spPr>
          <a:xfrm>
            <a:off x="6101255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8BD923-13E7-D34C-9616-19EB0664F36E}"/>
              </a:ext>
            </a:extLst>
          </p:cNvPr>
          <p:cNvSpPr/>
          <p:nvPr/>
        </p:nvSpPr>
        <p:spPr>
          <a:xfrm>
            <a:off x="5880538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67F67E-A3F3-9E46-A5D2-402DF023D083}"/>
              </a:ext>
            </a:extLst>
          </p:cNvPr>
          <p:cNvSpPr/>
          <p:nvPr/>
        </p:nvSpPr>
        <p:spPr>
          <a:xfrm>
            <a:off x="2504088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14DC04-F952-5140-B01B-16880A98E734}"/>
              </a:ext>
            </a:extLst>
          </p:cNvPr>
          <p:cNvSpPr/>
          <p:nvPr/>
        </p:nvSpPr>
        <p:spPr>
          <a:xfrm>
            <a:off x="6437586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0CCD4-BD25-0246-AC8A-78890BC32834}"/>
              </a:ext>
            </a:extLst>
          </p:cNvPr>
          <p:cNvSpPr/>
          <p:nvPr/>
        </p:nvSpPr>
        <p:spPr>
          <a:xfrm>
            <a:off x="6829096" y="551388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CA3E2B-EED0-AF4E-80B7-8D6E7A27A3F7}"/>
              </a:ext>
            </a:extLst>
          </p:cNvPr>
          <p:cNvSpPr/>
          <p:nvPr/>
        </p:nvSpPr>
        <p:spPr>
          <a:xfrm>
            <a:off x="1202122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F8EC23-196E-FE4B-81F0-DB08FC222EF3}"/>
              </a:ext>
            </a:extLst>
          </p:cNvPr>
          <p:cNvSpPr/>
          <p:nvPr/>
        </p:nvSpPr>
        <p:spPr>
          <a:xfrm>
            <a:off x="5516618" y="5513888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04C7BF-1007-024D-A1A8-0CCE4937C4DC}"/>
              </a:ext>
            </a:extLst>
          </p:cNvPr>
          <p:cNvSpPr/>
          <p:nvPr/>
        </p:nvSpPr>
        <p:spPr>
          <a:xfrm>
            <a:off x="3727226" y="5541165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640EA-C569-F345-A91B-62892C2F1223}"/>
              </a:ext>
            </a:extLst>
          </p:cNvPr>
          <p:cNvCxnSpPr>
            <a:cxnSpLocks/>
          </p:cNvCxnSpPr>
          <p:nvPr/>
        </p:nvCxnSpPr>
        <p:spPr>
          <a:xfrm flipH="1">
            <a:off x="5422304" y="4244213"/>
            <a:ext cx="2951813" cy="348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47FD47-730C-854A-84BE-CD3DB8C05999}"/>
              </a:ext>
            </a:extLst>
          </p:cNvPr>
          <p:cNvCxnSpPr>
            <a:cxnSpLocks/>
          </p:cNvCxnSpPr>
          <p:nvPr/>
        </p:nvCxnSpPr>
        <p:spPr>
          <a:xfrm flipV="1">
            <a:off x="4359769" y="4279033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27226758-DC1B-EB4D-B8EE-5F0A156F8128}"/>
              </a:ext>
            </a:extLst>
          </p:cNvPr>
          <p:cNvSpPr txBox="1">
            <a:spLocks/>
          </p:cNvSpPr>
          <p:nvPr/>
        </p:nvSpPr>
        <p:spPr>
          <a:xfrm>
            <a:off x="3581355" y="4815061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D85A314-04D6-8149-B536-263459681827}"/>
              </a:ext>
            </a:extLst>
          </p:cNvPr>
          <p:cNvSpPr txBox="1">
            <a:spLocks/>
          </p:cNvSpPr>
          <p:nvPr/>
        </p:nvSpPr>
        <p:spPr>
          <a:xfrm>
            <a:off x="4281670" y="4244213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“Margin”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F7AE01-35A0-BE46-9FBD-DE0D5D3F2BD6}"/>
              </a:ext>
            </a:extLst>
          </p:cNvPr>
          <p:cNvCxnSpPr>
            <a:cxnSpLocks/>
          </p:cNvCxnSpPr>
          <p:nvPr/>
        </p:nvCxnSpPr>
        <p:spPr>
          <a:xfrm>
            <a:off x="4414345" y="4774692"/>
            <a:ext cx="1003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2EA17-584D-2C4B-9884-6A04BEE27AA4}"/>
              </a:ext>
            </a:extLst>
          </p:cNvPr>
          <p:cNvSpPr/>
          <p:nvPr/>
        </p:nvSpPr>
        <p:spPr>
          <a:xfrm>
            <a:off x="7990445" y="4745953"/>
            <a:ext cx="3528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set margin?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09A01-1F1D-8D42-94AE-4E33DA30CD35}"/>
              </a:ext>
            </a:extLst>
          </p:cNvPr>
          <p:cNvSpPr/>
          <p:nvPr/>
        </p:nvSpPr>
        <p:spPr>
          <a:xfrm>
            <a:off x="6986752" y="261660"/>
            <a:ext cx="48486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loss function counts the absolute value of the distance to the threshold hyperplane, but only when it is on the wrong side, or within margin of the right side.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44AF67-0451-1F4E-8047-81F8B01E5E70}"/>
              </a:ext>
            </a:extLst>
          </p:cNvPr>
          <p:cNvCxnSpPr>
            <a:cxnSpLocks/>
          </p:cNvCxnSpPr>
          <p:nvPr/>
        </p:nvCxnSpPr>
        <p:spPr>
          <a:xfrm flipV="1">
            <a:off x="4359769" y="1371600"/>
            <a:ext cx="0" cy="287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191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6CE2-DCCE-F748-A181-E756E85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66D3A-4F29-524F-8EBB-39F38F27E16D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3A483-8630-5A44-BDD8-4DD6F9809B7C}"/>
              </a:ext>
            </a:extLst>
          </p:cNvPr>
          <p:cNvCxnSpPr>
            <a:cxnSpLocks/>
          </p:cNvCxnSpPr>
          <p:nvPr/>
        </p:nvCxnSpPr>
        <p:spPr>
          <a:xfrm flipV="1">
            <a:off x="3331779" y="2429590"/>
            <a:ext cx="2732676" cy="18901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DF855D-158A-1D49-8476-265E00E4968E}"/>
              </a:ext>
            </a:extLst>
          </p:cNvPr>
          <p:cNvCxnSpPr>
            <a:cxnSpLocks/>
          </p:cNvCxnSpPr>
          <p:nvPr/>
        </p:nvCxnSpPr>
        <p:spPr>
          <a:xfrm flipH="1" flipV="1">
            <a:off x="3387519" y="2869434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B37424-620F-CA4A-96FB-999392FA9A4A}"/>
              </a:ext>
            </a:extLst>
          </p:cNvPr>
          <p:cNvCxnSpPr>
            <a:cxnSpLocks/>
          </p:cNvCxnSpPr>
          <p:nvPr/>
        </p:nvCxnSpPr>
        <p:spPr>
          <a:xfrm flipV="1">
            <a:off x="1195754" y="4282965"/>
            <a:ext cx="2136025" cy="367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6C13D9-8196-8A45-8D52-6FC3A62DCA20}"/>
              </a:ext>
            </a:extLst>
          </p:cNvPr>
          <p:cNvCxnSpPr>
            <a:cxnSpLocks/>
          </p:cNvCxnSpPr>
          <p:nvPr/>
        </p:nvCxnSpPr>
        <p:spPr>
          <a:xfrm flipV="1">
            <a:off x="1429407" y="5582205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F65D2F8-0E99-BB4C-8771-51C89E93F9A6}"/>
              </a:ext>
            </a:extLst>
          </p:cNvPr>
          <p:cNvSpPr/>
          <p:nvPr/>
        </p:nvSpPr>
        <p:spPr>
          <a:xfrm>
            <a:off x="1629103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054D93-6665-1F44-A911-20CF119F073D}"/>
              </a:ext>
            </a:extLst>
          </p:cNvPr>
          <p:cNvSpPr/>
          <p:nvPr/>
        </p:nvSpPr>
        <p:spPr>
          <a:xfrm>
            <a:off x="2737942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04339-A700-9D48-9955-3D41EEF057E5}"/>
              </a:ext>
            </a:extLst>
          </p:cNvPr>
          <p:cNvSpPr/>
          <p:nvPr/>
        </p:nvSpPr>
        <p:spPr>
          <a:xfrm>
            <a:off x="5339255" y="551914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11373-FFDF-ED4F-9B19-189FDAC8F2CE}"/>
              </a:ext>
            </a:extLst>
          </p:cNvPr>
          <p:cNvSpPr/>
          <p:nvPr/>
        </p:nvSpPr>
        <p:spPr>
          <a:xfrm>
            <a:off x="2083674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E9458A-1E39-144E-AB97-E4C90B1F606C}"/>
              </a:ext>
            </a:extLst>
          </p:cNvPr>
          <p:cNvSpPr/>
          <p:nvPr/>
        </p:nvSpPr>
        <p:spPr>
          <a:xfrm>
            <a:off x="3174123" y="555592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3372E-A6B6-B34B-8F8A-18A6ABA81A50}"/>
              </a:ext>
            </a:extLst>
          </p:cNvPr>
          <p:cNvSpPr/>
          <p:nvPr/>
        </p:nvSpPr>
        <p:spPr>
          <a:xfrm>
            <a:off x="5680841" y="552965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049612-6E55-314E-A75C-7911A2D1091B}"/>
              </a:ext>
            </a:extLst>
          </p:cNvPr>
          <p:cNvSpPr/>
          <p:nvPr/>
        </p:nvSpPr>
        <p:spPr>
          <a:xfrm>
            <a:off x="6101255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8BD923-13E7-D34C-9616-19EB0664F36E}"/>
              </a:ext>
            </a:extLst>
          </p:cNvPr>
          <p:cNvSpPr/>
          <p:nvPr/>
        </p:nvSpPr>
        <p:spPr>
          <a:xfrm>
            <a:off x="5880538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67F67E-A3F3-9E46-A5D2-402DF023D083}"/>
              </a:ext>
            </a:extLst>
          </p:cNvPr>
          <p:cNvSpPr/>
          <p:nvPr/>
        </p:nvSpPr>
        <p:spPr>
          <a:xfrm>
            <a:off x="2504088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14DC04-F952-5140-B01B-16880A98E734}"/>
              </a:ext>
            </a:extLst>
          </p:cNvPr>
          <p:cNvSpPr/>
          <p:nvPr/>
        </p:nvSpPr>
        <p:spPr>
          <a:xfrm>
            <a:off x="6437586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0CCD4-BD25-0246-AC8A-78890BC32834}"/>
              </a:ext>
            </a:extLst>
          </p:cNvPr>
          <p:cNvSpPr/>
          <p:nvPr/>
        </p:nvSpPr>
        <p:spPr>
          <a:xfrm>
            <a:off x="6829096" y="551388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CA3E2B-EED0-AF4E-80B7-8D6E7A27A3F7}"/>
              </a:ext>
            </a:extLst>
          </p:cNvPr>
          <p:cNvSpPr/>
          <p:nvPr/>
        </p:nvSpPr>
        <p:spPr>
          <a:xfrm>
            <a:off x="1202122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F8EC23-196E-FE4B-81F0-DB08FC222EF3}"/>
              </a:ext>
            </a:extLst>
          </p:cNvPr>
          <p:cNvSpPr/>
          <p:nvPr/>
        </p:nvSpPr>
        <p:spPr>
          <a:xfrm>
            <a:off x="5516618" y="5513888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04C7BF-1007-024D-A1A8-0CCE4937C4DC}"/>
              </a:ext>
            </a:extLst>
          </p:cNvPr>
          <p:cNvSpPr/>
          <p:nvPr/>
        </p:nvSpPr>
        <p:spPr>
          <a:xfrm>
            <a:off x="3727226" y="5541165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640EA-C569-F345-A91B-62892C2F1223}"/>
              </a:ext>
            </a:extLst>
          </p:cNvPr>
          <p:cNvCxnSpPr>
            <a:cxnSpLocks/>
          </p:cNvCxnSpPr>
          <p:nvPr/>
        </p:nvCxnSpPr>
        <p:spPr>
          <a:xfrm flipH="1">
            <a:off x="5422304" y="4244213"/>
            <a:ext cx="2951813" cy="348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47FD47-730C-854A-84BE-CD3DB8C05999}"/>
              </a:ext>
            </a:extLst>
          </p:cNvPr>
          <p:cNvCxnSpPr>
            <a:cxnSpLocks/>
          </p:cNvCxnSpPr>
          <p:nvPr/>
        </p:nvCxnSpPr>
        <p:spPr>
          <a:xfrm flipV="1">
            <a:off x="4359769" y="4279033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27226758-DC1B-EB4D-B8EE-5F0A156F8128}"/>
              </a:ext>
            </a:extLst>
          </p:cNvPr>
          <p:cNvSpPr txBox="1">
            <a:spLocks/>
          </p:cNvSpPr>
          <p:nvPr/>
        </p:nvSpPr>
        <p:spPr>
          <a:xfrm>
            <a:off x="3581355" y="4815061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D85A314-04D6-8149-B536-263459681827}"/>
              </a:ext>
            </a:extLst>
          </p:cNvPr>
          <p:cNvSpPr txBox="1">
            <a:spLocks/>
          </p:cNvSpPr>
          <p:nvPr/>
        </p:nvSpPr>
        <p:spPr>
          <a:xfrm>
            <a:off x="4281670" y="4244213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“Margin”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F7AE01-35A0-BE46-9FBD-DE0D5D3F2BD6}"/>
              </a:ext>
            </a:extLst>
          </p:cNvPr>
          <p:cNvCxnSpPr>
            <a:cxnSpLocks/>
          </p:cNvCxnSpPr>
          <p:nvPr/>
        </p:nvCxnSpPr>
        <p:spPr>
          <a:xfrm>
            <a:off x="4414345" y="4774692"/>
            <a:ext cx="1003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2EA17-584D-2C4B-9884-6A04BEE27AA4}"/>
              </a:ext>
            </a:extLst>
          </p:cNvPr>
          <p:cNvSpPr/>
          <p:nvPr/>
        </p:nvSpPr>
        <p:spPr>
          <a:xfrm>
            <a:off x="7990445" y="4745953"/>
            <a:ext cx="3528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Large margins look at more points.</a:t>
            </a:r>
          </a:p>
          <a:p>
            <a:endParaRPr lang="en-US" dirty="0"/>
          </a:p>
          <a:p>
            <a:r>
              <a:rPr lang="en-US" dirty="0"/>
              <a:t>How to set margin?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09A01-1F1D-8D42-94AE-4E33DA30CD35}"/>
              </a:ext>
            </a:extLst>
          </p:cNvPr>
          <p:cNvSpPr/>
          <p:nvPr/>
        </p:nvSpPr>
        <p:spPr>
          <a:xfrm>
            <a:off x="6986752" y="261660"/>
            <a:ext cx="48486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loss function counts the absolute value of the distance to the threshold hyperplane, but only when it is on the wrong side, or within margin of the right side.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5B05BF-41FC-B24C-BA69-C9225FDFD703}"/>
              </a:ext>
            </a:extLst>
          </p:cNvPr>
          <p:cNvCxnSpPr>
            <a:cxnSpLocks/>
          </p:cNvCxnSpPr>
          <p:nvPr/>
        </p:nvCxnSpPr>
        <p:spPr>
          <a:xfrm flipV="1">
            <a:off x="2637187" y="2070593"/>
            <a:ext cx="3093377" cy="21729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AE620A-37D0-0849-B360-796726688035}"/>
              </a:ext>
            </a:extLst>
          </p:cNvPr>
          <p:cNvCxnSpPr>
            <a:cxnSpLocks/>
          </p:cNvCxnSpPr>
          <p:nvPr/>
        </p:nvCxnSpPr>
        <p:spPr>
          <a:xfrm flipV="1">
            <a:off x="4055564" y="2753417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F34D08-FC3F-C64F-A8B0-EF458FFD44F2}"/>
              </a:ext>
            </a:extLst>
          </p:cNvPr>
          <p:cNvCxnSpPr>
            <a:cxnSpLocks/>
          </p:cNvCxnSpPr>
          <p:nvPr/>
        </p:nvCxnSpPr>
        <p:spPr>
          <a:xfrm flipH="1" flipV="1">
            <a:off x="2677791" y="2863886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D5251D-70AD-A743-958A-A64913E6551A}"/>
              </a:ext>
            </a:extLst>
          </p:cNvPr>
          <p:cNvCxnSpPr>
            <a:cxnSpLocks/>
          </p:cNvCxnSpPr>
          <p:nvPr/>
        </p:nvCxnSpPr>
        <p:spPr>
          <a:xfrm flipH="1" flipV="1">
            <a:off x="4033891" y="2805371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4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3056703" y="4699750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5835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  <a:p>
            <a:r>
              <a:rPr lang="en-US" sz="2400" dirty="0"/>
              <a:t>Iterating over n </a:t>
            </a:r>
          </a:p>
          <a:p>
            <a:r>
              <a:rPr lang="en-US" sz="2400" dirty="0"/>
              <a:t>is easier than iterating over 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06360" y="2216589"/>
            <a:ext cx="2059201" cy="2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080248" y="5063677"/>
            <a:ext cx="1251368" cy="2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78FF3-431B-1F47-85BE-F29C6DBD1C91}"/>
              </a:ext>
            </a:extLst>
          </p:cNvPr>
          <p:cNvSpPr/>
          <p:nvPr/>
        </p:nvSpPr>
        <p:spPr>
          <a:xfrm>
            <a:off x="3189256" y="5939907"/>
            <a:ext cx="2890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dimensions must</a:t>
            </a:r>
          </a:p>
          <a:p>
            <a:r>
              <a:rPr lang="en-US" dirty="0"/>
              <a:t>be filled with information from prior /  regularization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242FA6-FDC4-B94D-8C5E-5522D9350276}"/>
              </a:ext>
            </a:extLst>
          </p:cNvPr>
          <p:cNvSpPr/>
          <p:nvPr/>
        </p:nvSpPr>
        <p:spPr>
          <a:xfrm>
            <a:off x="4305678" y="4406906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ℝ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baseline="30000" dirty="0">
                <a:solidFill>
                  <a:schemeClr val="tx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70016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4554" cy="2023148"/>
          </a:xfrm>
        </p:spPr>
        <p:txBody>
          <a:bodyPr>
            <a:normAutofit/>
          </a:bodyPr>
          <a:lstStyle/>
          <a:p>
            <a:r>
              <a:rPr lang="en-US" dirty="0"/>
              <a:t>You worry too much about loss functions.</a:t>
            </a:r>
            <a:br>
              <a:rPr lang="en-US" dirty="0"/>
            </a:br>
            <a:r>
              <a:rPr lang="en-US" dirty="0"/>
              <a:t>Set threshold for maximum accuracy?  </a:t>
            </a:r>
            <a:br>
              <a:rPr lang="en-US" dirty="0"/>
            </a:br>
            <a:r>
              <a:rPr lang="en-US" dirty="0"/>
              <a:t>Doesn’t work very well…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930617" y="446164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3189636" y="517109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86C64E-B487-BA48-A9C0-5300E07C68DF}"/>
              </a:ext>
            </a:extLst>
          </p:cNvPr>
          <p:cNvSpPr/>
          <p:nvPr/>
        </p:nvSpPr>
        <p:spPr>
          <a:xfrm>
            <a:off x="3494687" y="421990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328585-B313-DA4B-8B82-F34DB0E6008F}"/>
              </a:ext>
            </a:extLst>
          </p:cNvPr>
          <p:cNvCxnSpPr>
            <a:cxnSpLocks/>
          </p:cNvCxnSpPr>
          <p:nvPr/>
        </p:nvCxnSpPr>
        <p:spPr>
          <a:xfrm flipV="1">
            <a:off x="4746463" y="446164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5CCE791D-1AC2-204E-906A-731ABEC465F4}"/>
              </a:ext>
            </a:extLst>
          </p:cNvPr>
          <p:cNvSpPr txBox="1">
            <a:spLocks/>
          </p:cNvSpPr>
          <p:nvPr/>
        </p:nvSpPr>
        <p:spPr>
          <a:xfrm>
            <a:off x="9373204" y="5532437"/>
            <a:ext cx="15568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2490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FF9-7696-6449-A56E-D56E4306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55C-0046-414B-AB87-50A26FA7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there were a handful of approaches for classification that divided the space of features up with straight lines:</a:t>
            </a:r>
          </a:p>
          <a:p>
            <a:pPr lvl="1"/>
            <a:r>
              <a:rPr lang="en-US" dirty="0"/>
              <a:t>linear regression 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Gaussian models + shared covariance matrix</a:t>
            </a:r>
          </a:p>
          <a:p>
            <a:endParaRPr lang="en-US" dirty="0"/>
          </a:p>
          <a:p>
            <a:r>
              <a:rPr lang="en-US" dirty="0"/>
              <a:t>And there were a handful of methods that would allow nonlinear boundaries:</a:t>
            </a:r>
          </a:p>
          <a:p>
            <a:pPr lvl="1"/>
            <a:r>
              <a:rPr lang="en-US" dirty="0"/>
              <a:t>linear discrimination with kernel vectors that are nonlinear in the features</a:t>
            </a:r>
          </a:p>
          <a:p>
            <a:pPr lvl="1"/>
            <a:r>
              <a:rPr lang="en-US" dirty="0"/>
              <a:t>Gaussian models + different covariance matrices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4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66C5-7988-BA46-B707-B86C3935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8E677-9740-C747-9418-52C70E4E6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Logistic regression came from statistics, and drops out of an argmax formulation.</a:t>
            </a:r>
          </a:p>
          <a:p>
            <a:r>
              <a:rPr lang="en-US" dirty="0"/>
              <a:t>There is another approach that conceptually comes out of engineering but uses the same machinery (argmax of a loss function that evaluates the mismatch between the model and the data) but starts from a different place (like discrete math CS vs calculus stats)</a:t>
            </a:r>
          </a:p>
          <a:p>
            <a:r>
              <a:rPr lang="en-US" dirty="0"/>
              <a:t>The textbooks say that it was developed in the 90s and that after some years it was found to be equivalent to classification/regression with a certain sort of loss functions.</a:t>
            </a:r>
          </a:p>
          <a:p>
            <a:r>
              <a:rPr lang="en-US" dirty="0"/>
              <a:t>Most of the terms in the soft margin loss function vanish; only a few remain nonzero; convenient for some problems.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1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E6818-A815-A94E-8480-0EE0921E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35" y="5224736"/>
            <a:ext cx="6527800" cy="1054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7F5F5-32F2-CB4A-B070-52B9A355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92" y="5012340"/>
            <a:ext cx="2781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3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26E76-BD53-FC42-9881-EC47E57E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217" y="5022850"/>
            <a:ext cx="3187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2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AE3060-F42C-E447-A56E-060D678C23CA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31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AC4050-0C11-A54C-B3EF-B28938F5F191}"/>
              </a:ext>
            </a:extLst>
          </p:cNvPr>
          <p:cNvSpPr txBox="1">
            <a:spLocks/>
          </p:cNvSpPr>
          <p:nvPr/>
        </p:nvSpPr>
        <p:spPr>
          <a:xfrm>
            <a:off x="8567302" y="1351709"/>
            <a:ext cx="2950028" cy="95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y = X w + b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F8195B-6567-3A40-96DE-C073D4FAFA5B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60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6009</TotalTime>
  <Words>874</Words>
  <Application>Microsoft Macintosh PowerPoint</Application>
  <PresentationFormat>Widescreen</PresentationFormat>
  <Paragraphs>200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10-Soft margin discrimination</vt:lpstr>
      <vt:lpstr>The optimization paradigm</vt:lpstr>
      <vt:lpstr>Linear discrimination</vt:lpstr>
      <vt:lpstr>Soft Margin Classification</vt:lpstr>
      <vt:lpstr>Linear on the frontend…</vt:lpstr>
      <vt:lpstr>Linear on the frontend…</vt:lpstr>
      <vt:lpstr>Linear on the frontend…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 case: perfectly separable features</vt:lpstr>
      <vt:lpstr>Can you find a threshold that separates the classes perfectly?</vt:lpstr>
      <vt:lpstr>Can you find a threshold that separates the classes perfectly?</vt:lpstr>
      <vt:lpstr>Can you find a threshold that separates the classes perfectly?</vt:lpstr>
      <vt:lpstr>One vs. many…</vt:lpstr>
      <vt:lpstr>PowerPoint Presentation</vt:lpstr>
      <vt:lpstr>“Maximum margin” doesn’t apply when some points are misclassified… so a compromise was found</vt:lpstr>
      <vt:lpstr>PowerPoint Presentation</vt:lpstr>
      <vt:lpstr>PowerPoint Presentation</vt:lpstr>
      <vt:lpstr>“Maximum margin” doesn’t apply when some points are misclassified… so a compromise was found</vt:lpstr>
      <vt:lpstr>SSE loss function for Galton height data</vt:lpstr>
      <vt:lpstr>Logistic loss function on Galton height data</vt:lpstr>
      <vt:lpstr>Hinge loss function</vt:lpstr>
      <vt:lpstr>Hinge loss function</vt:lpstr>
      <vt:lpstr>PowerPoint Presentation</vt:lpstr>
      <vt:lpstr>You worry too much about loss functions. Set threshold for maximum accuracy?   Doesn’t work very well…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10</cp:revision>
  <dcterms:created xsi:type="dcterms:W3CDTF">2022-04-12T13:09:29Z</dcterms:created>
  <dcterms:modified xsi:type="dcterms:W3CDTF">2023-04-11T20:07:30Z</dcterms:modified>
</cp:coreProperties>
</file>